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35" d="100"/>
          <a:sy n="135" d="100"/>
        </p:scale>
        <p:origin x="126" y="2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30.2</c:v>
                </c:pt>
                <c:pt idx="1">
                  <c:v>64</c:v>
                </c:pt>
                <c:pt idx="2">
                  <c:v>66.900000000000006</c:v>
                </c:pt>
                <c:pt idx="3">
                  <c:v>66.400000000000006</c:v>
                </c:pt>
                <c:pt idx="4">
                  <c:v>69.3</c:v>
                </c:pt>
                <c:pt idx="5">
                  <c:v>65.599999999999994</c:v>
                </c:pt>
                <c:pt idx="6">
                  <c:v>51.9</c:v>
                </c:pt>
                <c:pt idx="7">
                  <c:v>69.099999999999994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4-4B58-9487-6198DF9366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4-4B58-9487-6198DF936625}"/>
                </c:ext>
              </c:extLst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94-4B58-9487-6198DF936625}"/>
                </c:ext>
              </c:extLst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</c:v>
                </c:pt>
                <c:pt idx="1">
                  <c:v>3.8</c:v>
                </c:pt>
                <c:pt idx="2">
                  <c:v>4.2</c:v>
                </c:pt>
                <c:pt idx="3">
                  <c:v>4.2</c:v>
                </c:pt>
                <c:pt idx="4">
                  <c:v>3.4</c:v>
                </c:pt>
                <c:pt idx="5">
                  <c:v>3.7</c:v>
                </c:pt>
                <c:pt idx="6">
                  <c:v>3</c:v>
                </c:pt>
                <c:pt idx="7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94-4B58-9487-6198DF9366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94-4B58-9487-6198DF9366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94-4B58-9487-6198DF93662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 и перечисление в бюджет части прибыли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94-4B58-9487-6198DF93662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94-4B58-9487-6198DF936625}"/>
                </c:ext>
              </c:extLst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94-4B58-9487-6198DF936625}"/>
                </c:ext>
              </c:extLst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94-4B58-9487-6198DF936625}"/>
                </c:ext>
              </c:extLst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94-4B58-9487-6198DF93662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94-4B58-9487-6198DF93662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94-4B58-9487-6198DF9366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594-4B58-9487-6198DF93662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94-4B58-9487-6198DF936625}"/>
                </c:ext>
              </c:extLst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94-4B58-9487-6198DF936625}"/>
                </c:ext>
              </c:extLst>
            </c:dLbl>
            <c:dLbl>
              <c:idx val="4"/>
              <c:layout>
                <c:manualLayout>
                  <c:x val="-1.0357695789575588E-16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8-4E15-AACC-7F8DA9DF3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5.9</c:v>
                </c:pt>
                <c:pt idx="1">
                  <c:v>6.4</c:v>
                </c:pt>
                <c:pt idx="2">
                  <c:v>3.1</c:v>
                </c:pt>
                <c:pt idx="3">
                  <c:v>2.6</c:v>
                </c:pt>
                <c:pt idx="4">
                  <c:v>1.1000000000000001</c:v>
                </c:pt>
                <c:pt idx="5">
                  <c:v>2.4</c:v>
                </c:pt>
                <c:pt idx="6">
                  <c:v>20.9</c:v>
                </c:pt>
                <c:pt idx="7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594-4B58-9487-6198DF93662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6-4086-9CA6-E193E1CFDF0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6-4086-9CA6-E193E1CFDF0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6-4086-9CA6-E193E1CFDF0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6-4086-9CA6-E193E1CFDF0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6-4086-9CA6-E193E1CFDF0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6-4086-9CA6-E193E1CFDF0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6-4086-9CA6-E193E1CFDF0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6-4086-9CA6-E193E1CFDF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41.6</c:v>
                </c:pt>
                <c:pt idx="1">
                  <c:v>25.7</c:v>
                </c:pt>
                <c:pt idx="2">
                  <c:v>25.8</c:v>
                </c:pt>
                <c:pt idx="3">
                  <c:v>26.8</c:v>
                </c:pt>
                <c:pt idx="4">
                  <c:v>26.2</c:v>
                </c:pt>
                <c:pt idx="5">
                  <c:v>28.3</c:v>
                </c:pt>
                <c:pt idx="6">
                  <c:v>24.2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086-9CA6-E193E1CFD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7643222563281262"/>
          <c:h val="0.24856374513020343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BE2-4AE6-B25D-407E183E0E6A}"/>
              </c:ext>
            </c:extLst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E2-4AE6-B25D-407E183E0E6A}"/>
                </c:ext>
              </c:extLst>
            </c:dLbl>
            <c:dLbl>
              <c:idx val="1"/>
              <c:layout>
                <c:manualLayout>
                  <c:x val="1.9774011299435131E-2"/>
                  <c:y val="-2.45315188165120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E2-4AE6-B25D-407E183E0E6A}"/>
                </c:ext>
              </c:extLst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E2-4AE6-B25D-407E183E0E6A}"/>
                </c:ext>
              </c:extLst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E2-4AE6-B25D-407E183E0E6A}"/>
                </c:ext>
              </c:extLst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E2-4AE6-B25D-407E183E0E6A}"/>
                </c:ext>
              </c:extLst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2-4AE6-B25D-407E183E0E6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Налог на прибыль и перечисление в бюджет части прибыли</c:v>
                </c:pt>
                <c:pt idx="5">
                  <c:v>Прочие налоговые и неналоговые доходы</c:v>
                </c:pt>
                <c:pt idx="6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7316.4</c:v>
                </c:pt>
                <c:pt idx="1">
                  <c:v>958</c:v>
                </c:pt>
                <c:pt idx="2">
                  <c:v>1757.5</c:v>
                </c:pt>
                <c:pt idx="3">
                  <c:v>1273.3</c:v>
                </c:pt>
                <c:pt idx="4">
                  <c:v>1421.2</c:v>
                </c:pt>
                <c:pt idx="5">
                  <c:v>1434.8</c:v>
                </c:pt>
                <c:pt idx="6">
                  <c:v>10072.799999999999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2-4AE6-B25D-407E183E0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2-403F-AA69-360591DC3DD9}"/>
                </c:ext>
              </c:extLst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2-403F-AA69-360591DC3DD9}"/>
                </c:ext>
              </c:extLst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2-403F-AA69-360591DC3DD9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2-403F-AA69-360591DC3DD9}"/>
                </c:ext>
              </c:extLst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2-403F-AA69-360591DC3DD9}"/>
                </c:ext>
              </c:extLst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2-403F-AA69-360591DC3DD9}"/>
                </c:ext>
              </c:extLst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92-403F-AA69-360591DC3DD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3881.6</c:v>
                </c:pt>
                <c:pt idx="1">
                  <c:v>4482.2</c:v>
                </c:pt>
                <c:pt idx="2">
                  <c:v>5496.8</c:v>
                </c:pt>
                <c:pt idx="3">
                  <c:v>1688.1</c:v>
                </c:pt>
                <c:pt idx="4">
                  <c:v>8931.4</c:v>
                </c:pt>
                <c:pt idx="5">
                  <c:v>1291.9000000000001</c:v>
                </c:pt>
                <c:pt idx="6">
                  <c:v>875.6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92-403F-AA69-360591DC3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13.6</c:v>
                </c:pt>
                <c:pt idx="1">
                  <c:v>76.900000000000006</c:v>
                </c:pt>
                <c:pt idx="2">
                  <c:v>75.599999999999994</c:v>
                </c:pt>
                <c:pt idx="3">
                  <c:v>70</c:v>
                </c:pt>
                <c:pt idx="4">
                  <c:v>79.099999999999994</c:v>
                </c:pt>
                <c:pt idx="5">
                  <c:v>74.5</c:v>
                </c:pt>
                <c:pt idx="6">
                  <c:v>81.900000000000006</c:v>
                </c:pt>
                <c:pt idx="7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7-4CCD-B090-E908E7C95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16.600000000000001</c:v>
                </c:pt>
                <c:pt idx="1">
                  <c:v>23.1</c:v>
                </c:pt>
                <c:pt idx="2">
                  <c:v>24.4</c:v>
                </c:pt>
                <c:pt idx="3">
                  <c:v>30</c:v>
                </c:pt>
                <c:pt idx="4">
                  <c:v>20.9</c:v>
                </c:pt>
                <c:pt idx="5">
                  <c:v>25.5</c:v>
                </c:pt>
                <c:pt idx="6">
                  <c:v>18.100000000000001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B7-4CCD-B090-E908E7C95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B7-4CCD-B090-E908E7C95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B7-4CCD-B090-E908E7C95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B7-4CCD-B090-E908E7C954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B7-4CCD-B090-E908E7C954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B7-4CCD-B090-E908E7C954A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B7-4CCD-B090-E908E7C954A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B7-4CCD-B090-E908E7C954A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B7-4CCD-B090-E908E7C954A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B7-4CCD-B090-E908E7C95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B7-4CCD-B090-E908E7C954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B7-4CCD-B090-E908E7C9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B7-4CCD-B090-E908E7C95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B9-4E74-96FD-1128074BA1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9B9-4E74-96FD-1128074BA1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9B9-4E74-96FD-1128074BA14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9B9-4E74-96FD-1128074BA14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9B9-4E74-96FD-1128074BA14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9B9-4E74-96FD-1128074BA14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39B9-4E74-96FD-1128074BA142}"/>
              </c:ext>
            </c:extLst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B9-4E74-96FD-1128074BA142}"/>
                </c:ext>
              </c:extLst>
            </c:dLbl>
            <c:dLbl>
              <c:idx val="1"/>
              <c:layout>
                <c:manualLayout>
                  <c:x val="3.954802259887006E-2"/>
                  <c:y val="-0.117931940168378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B9-4E74-96FD-1128074BA142}"/>
                </c:ext>
              </c:extLst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B9-4E74-96FD-1128074BA142}"/>
                </c:ext>
              </c:extLst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9-4E74-96FD-1128074BA142}"/>
                </c:ext>
              </c:extLst>
            </c:dLbl>
            <c:dLbl>
              <c:idx val="4"/>
              <c:layout>
                <c:manualLayout>
                  <c:x val="-9.2520129899016965E-2"/>
                  <c:y val="2.37922785603355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9-4E74-96FD-1128074BA142}"/>
                </c:ext>
              </c:extLst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9-4E74-96FD-1128074BA142}"/>
                </c:ext>
              </c:extLst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9-4E74-96FD-1128074BA1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и начисления на неё</c:v>
                </c:pt>
                <c:pt idx="1">
                  <c:v>Медикаменты и продукты питания</c:v>
                </c:pt>
                <c:pt idx="2">
                  <c:v>Коммунальные услуги</c:v>
                </c:pt>
                <c:pt idx="3">
                  <c:v>Транспорт, связь, предметы снабжения и прочее расходы</c:v>
                </c:pt>
                <c:pt idx="4">
                  <c:v>Ремонт оборудования и зданий, благоустройство и прочее</c:v>
                </c:pt>
                <c:pt idx="5">
                  <c:v>Субсидии и трансферты организациям</c:v>
                </c:pt>
                <c:pt idx="6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16727.3</c:v>
                </c:pt>
                <c:pt idx="1">
                  <c:v>813.8</c:v>
                </c:pt>
                <c:pt idx="2">
                  <c:v>1480.8</c:v>
                </c:pt>
                <c:pt idx="3">
                  <c:v>1050.5999999999999</c:v>
                </c:pt>
                <c:pt idx="4">
                  <c:v>2235.3000000000002</c:v>
                </c:pt>
                <c:pt idx="5">
                  <c:v>3464.5</c:v>
                </c:pt>
                <c:pt idx="6">
                  <c:v>875.3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B9-4E74-96FD-1128074B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E5-4CED-893F-3BC7C8DF8886}"/>
                </c:ext>
              </c:extLst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01.10.2022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1221.5</c:v>
                </c:pt>
                <c:pt idx="1">
                  <c:v>1217.7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5-4CED-893F-3BC7C8DF8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E5-4CED-893F-3BC7C8DF8886}"/>
                </c:ext>
              </c:extLst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E5-4CED-893F-3BC7C8DF8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01.01.2022</c:v>
                </c:pt>
                <c:pt idx="1">
                  <c:v>01.10.2022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E5-4CED-893F-3BC7C8DF8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0.01531</cdr:y>
    </cdr:from>
    <cdr:to>
      <cdr:x>1</cdr:x>
      <cdr:y>0.08137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71338"/>
          <a:ext cx="1157668" cy="307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0.02391</cdr:x>
      <cdr:y>0.01744</cdr:y>
    </cdr:from>
    <cdr:to>
      <cdr:x>0.56488</cdr:x>
      <cdr:y>0.08349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7504" y="81252"/>
          <a:ext cx="243207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45744"/>
              </p:ext>
            </p:extLst>
          </p:nvPr>
        </p:nvGraphicFramePr>
        <p:xfrm>
          <a:off x="107504" y="1059582"/>
          <a:ext cx="8928992" cy="201882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месяцев</a:t>
                      </a:r>
                    </a:p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года.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6201467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6 сельских 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011892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36 227,2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24 234,0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36 777,2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-2 413,6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35 526,9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23 803,1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36 026,9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26 190,0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-2 386,9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1044709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628509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55103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BY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15 924,9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(66,0)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14 161,2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(58,4)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8 193,9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10 072,8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(41,6)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24 118,8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24 234,0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15 537,2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(65,5)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13 730,3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(57,7)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8 193,9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(34,5)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10 072,8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(42,3)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23 731,2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23 803,1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(68,9)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(74,3)</a:t>
                      </a:r>
                      <a:endParaRPr lang="ru-BY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(31,1)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(25,7)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  <a:endParaRPr lang="ru-BY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75,1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81,6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ru-BY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  <a:endParaRPr lang="ru-BY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294493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447720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6164576"/>
              </p:ext>
            </p:extLst>
          </p:nvPr>
        </p:nvGraphicFramePr>
        <p:xfrm>
          <a:off x="2123728" y="521037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66296"/>
              </p:ext>
            </p:extLst>
          </p:nvPr>
        </p:nvGraphicFramePr>
        <p:xfrm>
          <a:off x="107504" y="51470"/>
          <a:ext cx="8928989" cy="4651985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20 147,0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2 932,8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23 079,8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22 692,8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26 190,0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328,5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52,3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54,2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 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BY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649365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Берестовицкого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01.10.2022 года.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9328</TotalTime>
  <Words>817</Words>
  <Application>Microsoft Office PowerPoint</Application>
  <PresentationFormat>Экран (16:9)</PresentationFormat>
  <Paragraphs>478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Карпуть Татьяна Казимировна</cp:lastModifiedBy>
  <cp:revision>500</cp:revision>
  <cp:lastPrinted>2022-10-11T07:30:53Z</cp:lastPrinted>
  <dcterms:created xsi:type="dcterms:W3CDTF">2013-10-16T05:53:51Z</dcterms:created>
  <dcterms:modified xsi:type="dcterms:W3CDTF">2022-10-12T06:34:52Z</dcterms:modified>
</cp:coreProperties>
</file>