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95" r:id="rId5"/>
    <p:sldId id="285" r:id="rId6"/>
    <p:sldId id="297" r:id="rId7"/>
    <p:sldId id="298" r:id="rId8"/>
    <p:sldId id="296" r:id="rId9"/>
    <p:sldId id="282" r:id="rId10"/>
    <p:sldId id="291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27.9</c:v>
                </c:pt>
                <c:pt idx="1">
                  <c:v>47.4</c:v>
                </c:pt>
                <c:pt idx="2">
                  <c:v>54.5</c:v>
                </c:pt>
                <c:pt idx="3">
                  <c:v>46.7</c:v>
                </c:pt>
                <c:pt idx="4">
                  <c:v>48.8</c:v>
                </c:pt>
                <c:pt idx="5">
                  <c:v>52.3</c:v>
                </c:pt>
                <c:pt idx="6">
                  <c:v>36.200000000000003</c:v>
                </c:pt>
                <c:pt idx="7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4-4B58-9487-6198DF9366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248587570621469E-3"/>
                  <c:y val="8.304319074170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2.21448508644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94-4B58-9487-6198DF936625}"/>
                </c:ext>
              </c:extLst>
            </c:dLbl>
            <c:dLbl>
              <c:idx val="4"/>
              <c:layout>
                <c:manualLayout>
                  <c:x val="0"/>
                  <c:y val="1.6608638148341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94-4B58-9487-6198DF936625}"/>
                </c:ext>
              </c:extLst>
            </c:dLbl>
            <c:dLbl>
              <c:idx val="7"/>
              <c:layout>
                <c:manualLayout>
                  <c:x val="-5.6497175141242938E-3"/>
                  <c:y val="1.1072425432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3.2</c:v>
                </c:pt>
                <c:pt idx="1">
                  <c:v>7.8</c:v>
                </c:pt>
                <c:pt idx="2">
                  <c:v>8.6999999999999993</c:v>
                </c:pt>
                <c:pt idx="3">
                  <c:v>7.7</c:v>
                </c:pt>
                <c:pt idx="4">
                  <c:v>5.4</c:v>
                </c:pt>
                <c:pt idx="5">
                  <c:v>7.2</c:v>
                </c:pt>
                <c:pt idx="6">
                  <c:v>9.1</c:v>
                </c:pt>
                <c:pt idx="7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94-4B58-9487-6198DF9366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94-4B58-9487-6198DF93662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94-4B58-9487-6198DF93662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прибыль и перечисление в бюджет части прибыли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94-4B58-9487-6198DF93662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94-4B58-9487-6198DF936625}"/>
                </c:ext>
              </c:extLst>
            </c:dLbl>
            <c:dLbl>
              <c:idx val="4"/>
              <c:layout>
                <c:manualLayout>
                  <c:x val="-2.8248587570621469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94-4B58-9487-6198DF936625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94-4B58-9487-6198DF936625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594-4B58-9487-6198DF93662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7.1</c:v>
                </c:pt>
                <c:pt idx="1">
                  <c:v>7.5</c:v>
                </c:pt>
                <c:pt idx="2">
                  <c:v>2.4</c:v>
                </c:pt>
                <c:pt idx="3">
                  <c:v>1.6</c:v>
                </c:pt>
                <c:pt idx="4">
                  <c:v>1</c:v>
                </c:pt>
                <c:pt idx="5">
                  <c:v>3.3</c:v>
                </c:pt>
                <c:pt idx="6">
                  <c:v>28.8</c:v>
                </c:pt>
                <c:pt idx="7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594-4B58-9487-6198DF93662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Дотации,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6-4086-9CA6-E193E1CFDF0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6-4086-9CA6-E193E1CFDF0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56-4086-9CA6-E193E1CFDF0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56-4086-9CA6-E193E1CFDF0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56-4086-9CA6-E193E1CFDF0A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56-4086-9CA6-E193E1CFDF0A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56-4086-9CA6-E193E1CFDF0A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56-4086-9CA6-E193E1CFDF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35.299999999999997</c:v>
                </c:pt>
                <c:pt idx="1">
                  <c:v>37.299999999999997</c:v>
                </c:pt>
                <c:pt idx="2">
                  <c:v>34.4</c:v>
                </c:pt>
                <c:pt idx="3">
                  <c:v>44</c:v>
                </c:pt>
                <c:pt idx="4">
                  <c:v>44.8</c:v>
                </c:pt>
                <c:pt idx="5">
                  <c:v>37.200000000000003</c:v>
                </c:pt>
                <c:pt idx="6">
                  <c:v>25.9</c:v>
                </c:pt>
                <c:pt idx="7">
                  <c:v>39.700000000000003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6-4086-9CA6-E193E1CFD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528576"/>
        <c:axId val="25517440"/>
      </c:barChart>
      <c:valAx>
        <c:axId val="2551744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28576"/>
        <c:crosses val="autoZero"/>
        <c:crossBetween val="between"/>
        <c:majorUnit val="20"/>
        <c:minorUnit val="20"/>
      </c:valAx>
      <c:catAx>
        <c:axId val="2552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1744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7643222563281262"/>
          <c:h val="0.24856374513020343"/>
        </c:manualLayout>
      </c:layout>
      <c:overlay val="0"/>
      <c:txPr>
        <a:bodyPr/>
        <a:lstStyle/>
        <a:p>
          <a:pPr>
            <a:lnSpc>
              <a:spcPct val="100000"/>
            </a:lnSpc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BE2-4AE6-B25D-407E183E0E6A}"/>
              </c:ext>
            </c:extLst>
          </c:dPt>
          <c:dLbls>
            <c:dLbl>
              <c:idx val="0"/>
              <c:layout>
                <c:manualLayout>
                  <c:x val="2.8248587570621469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E2-4AE6-B25D-407E183E0E6A}"/>
                </c:ext>
              </c:extLst>
            </c:dLbl>
            <c:dLbl>
              <c:idx val="1"/>
              <c:layout>
                <c:manualLayout>
                  <c:x val="1.9774011299435131E-2"/>
                  <c:y val="-2.45315188165120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E2-4AE6-B25D-407E183E0E6A}"/>
                </c:ext>
              </c:extLst>
            </c:dLbl>
            <c:dLbl>
              <c:idx val="2"/>
              <c:layout>
                <c:manualLayout>
                  <c:x val="2.5423728813559324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E2-4AE6-B25D-407E183E0E6A}"/>
                </c:ext>
              </c:extLst>
            </c:dLbl>
            <c:dLbl>
              <c:idx val="3"/>
              <c:layout>
                <c:manualLayout>
                  <c:x val="-2.8248587570621469E-3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E2-4AE6-B25D-407E183E0E6A}"/>
                </c:ext>
              </c:extLst>
            </c:dLbl>
            <c:dLbl>
              <c:idx val="4"/>
              <c:layout>
                <c:manualLayout>
                  <c:x val="-3.3898305084745714E-2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E2-4AE6-B25D-407E183E0E6A}"/>
                </c:ext>
              </c:extLst>
            </c:dLbl>
            <c:dLbl>
              <c:idx val="5"/>
              <c:layout>
                <c:manualLayout>
                  <c:x val="-3.1073446327683614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2-4AE6-B25D-407E183E0E6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Налог на прибыль и перечисление в бюджет части прибыли</c:v>
                </c:pt>
                <c:pt idx="5">
                  <c:v>Прочие налоговые и неналоговые доходы</c:v>
                </c:pt>
                <c:pt idx="6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9676.9</c:v>
                </c:pt>
                <c:pt idx="1">
                  <c:v>1133.3</c:v>
                </c:pt>
                <c:pt idx="2">
                  <c:v>2274.4</c:v>
                </c:pt>
                <c:pt idx="3">
                  <c:v>1389.2</c:v>
                </c:pt>
                <c:pt idx="4">
                  <c:v>5082.2</c:v>
                </c:pt>
                <c:pt idx="5">
                  <c:v>2413.4</c:v>
                </c:pt>
                <c:pt idx="6">
                  <c:v>11663.3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E2-4AE6-B25D-407E183E0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3931E-2"/>
                  <c:y val="6.998879869242059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2-403F-AA69-360591DC3DD9}"/>
                </c:ext>
              </c:extLst>
            </c:dLbl>
            <c:dLbl>
              <c:idx val="1"/>
              <c:layout>
                <c:manualLayout>
                  <c:x val="1.4155878820232217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2-403F-AA69-360591DC3DD9}"/>
                </c:ext>
              </c:extLst>
            </c:dLbl>
            <c:dLbl>
              <c:idx val="2"/>
              <c:layout>
                <c:manualLayout>
                  <c:x val="3.4019478435376671E-2"/>
                  <c:y val="-5.80843751047061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92-403F-AA69-360591DC3DD9}"/>
                </c:ext>
              </c:extLst>
            </c:dLbl>
            <c:dLbl>
              <c:idx val="3"/>
              <c:layout>
                <c:manualLayout>
                  <c:x val="2.2361982294586059E-2"/>
                  <c:y val="1.14829455165653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92-403F-AA69-360591DC3DD9}"/>
                </c:ext>
              </c:extLst>
            </c:dLbl>
            <c:dLbl>
              <c:idx val="4"/>
              <c:layout>
                <c:manualLayout>
                  <c:x val="0"/>
                  <c:y val="0.163540861967077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92-403F-AA69-360591DC3DD9}"/>
                </c:ext>
              </c:extLst>
            </c:dLbl>
            <c:dLbl>
              <c:idx val="5"/>
              <c:layout>
                <c:manualLayout>
                  <c:x val="-2.5172605542951199E-2"/>
                  <c:y val="-8.88355134810914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92-403F-AA69-360591DC3DD9}"/>
                </c:ext>
              </c:extLst>
            </c:dLbl>
            <c:dLbl>
              <c:idx val="6"/>
              <c:layout>
                <c:manualLayout>
                  <c:x val="5.7519462609546691E-2"/>
                  <c:y val="-3.093146212379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92-403F-AA69-360591DC3DD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экономика, охрана окружающей среды и прочие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4370.8</c:v>
                </c:pt>
                <c:pt idx="1">
                  <c:v>4646.8999999999996</c:v>
                </c:pt>
                <c:pt idx="2">
                  <c:v>8103.5</c:v>
                </c:pt>
                <c:pt idx="3">
                  <c:v>2095</c:v>
                </c:pt>
                <c:pt idx="4">
                  <c:v>10722.9</c:v>
                </c:pt>
                <c:pt idx="5">
                  <c:v>1458.7</c:v>
                </c:pt>
                <c:pt idx="6">
                  <c:v>1673.9999999999998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92-403F-AA69-360591DC3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12.6</c:v>
                </c:pt>
                <c:pt idx="1">
                  <c:v>70.2</c:v>
                </c:pt>
                <c:pt idx="2">
                  <c:v>67.5</c:v>
                </c:pt>
                <c:pt idx="3">
                  <c:v>64.3</c:v>
                </c:pt>
                <c:pt idx="4">
                  <c:v>73</c:v>
                </c:pt>
                <c:pt idx="5">
                  <c:v>67.599999999999994</c:v>
                </c:pt>
                <c:pt idx="6">
                  <c:v>76</c:v>
                </c:pt>
                <c:pt idx="7">
                  <c:v>72.3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7-4CCD-B090-E908E7C954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13.4</c:v>
                </c:pt>
                <c:pt idx="1">
                  <c:v>29.8</c:v>
                </c:pt>
                <c:pt idx="2">
                  <c:v>32.5</c:v>
                </c:pt>
                <c:pt idx="3">
                  <c:v>35.700000000000003</c:v>
                </c:pt>
                <c:pt idx="4">
                  <c:v>27</c:v>
                </c:pt>
                <c:pt idx="5">
                  <c:v>32.4</c:v>
                </c:pt>
                <c:pt idx="6">
                  <c:v>24</c:v>
                </c:pt>
                <c:pt idx="7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B7-4CCD-B090-E908E7C954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B7-4CCD-B090-E908E7C954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B7-4CCD-B090-E908E7C954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B7-4CCD-B090-E908E7C954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B7-4CCD-B090-E908E7C954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B7-4CCD-B090-E908E7C954A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B7-4CCD-B090-E908E7C954A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B7-4CCD-B090-E908E7C954A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B7-4CCD-B090-E908E7C954A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B7-4CCD-B090-E908E7C954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2.81195110216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AB7-4CCD-B090-E908E7C954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экономика, охрана окружающей среды и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8.435853306489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 formatCode="0.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AB7-4CCD-B090-E908E7C95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363392"/>
        <c:axId val="28361856"/>
      </c:barChart>
      <c:valAx>
        <c:axId val="2836185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3392"/>
        <c:crosses val="autoZero"/>
        <c:crossBetween val="between"/>
        <c:majorUnit val="20"/>
        <c:minorUnit val="20"/>
      </c:valAx>
      <c:catAx>
        <c:axId val="28363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18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84"/>
          <c:y val="1.0367013894399741E-3"/>
          <c:w val="0.73764824947728991"/>
          <c:h val="0.737478026319374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B9-4E74-96FD-1128074BA14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9B9-4E74-96FD-1128074BA14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9B9-4E74-96FD-1128074BA14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9B9-4E74-96FD-1128074BA14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9B9-4E74-96FD-1128074BA14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9B9-4E74-96FD-1128074BA14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9B9-4E74-96FD-1128074BA142}"/>
              </c:ext>
            </c:extLst>
          </c:dPt>
          <c:dLbls>
            <c:dLbl>
              <c:idx val="0"/>
              <c:layout>
                <c:manualLayout>
                  <c:x val="6.4971751412429377E-2"/>
                  <c:y val="-4.93714410266190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B9-4E74-96FD-1128074BA142}"/>
                </c:ext>
              </c:extLst>
            </c:dLbl>
            <c:dLbl>
              <c:idx val="1"/>
              <c:layout>
                <c:manualLayout>
                  <c:x val="3.954802259887006E-2"/>
                  <c:y val="-0.1179319401683786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B9-4E74-96FD-1128074BA142}"/>
                </c:ext>
              </c:extLst>
            </c:dLbl>
            <c:dLbl>
              <c:idx val="2"/>
              <c:layout>
                <c:manualLayout>
                  <c:x val="1.6939365630143689E-2"/>
                  <c:y val="1.461635288668501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B9-4E74-96FD-1128074BA142}"/>
                </c:ext>
              </c:extLst>
            </c:dLbl>
            <c:dLbl>
              <c:idx val="3"/>
              <c:layout>
                <c:manualLayout>
                  <c:x val="-2.9877663597135104E-2"/>
                  <c:y val="2.41244584911315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B9-4E74-96FD-1128074BA142}"/>
                </c:ext>
              </c:extLst>
            </c:dLbl>
            <c:dLbl>
              <c:idx val="4"/>
              <c:layout>
                <c:manualLayout>
                  <c:x val="1.1999644112282574E-2"/>
                  <c:y val="2.37922785603356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B9-4E74-96FD-1128074BA142}"/>
                </c:ext>
              </c:extLst>
            </c:dLbl>
            <c:dLbl>
              <c:idx val="5"/>
              <c:layout>
                <c:manualLayout>
                  <c:x val="-3.4977757017660926E-2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B9-4E74-96FD-1128074BA142}"/>
                </c:ext>
              </c:extLst>
            </c:dLbl>
            <c:dLbl>
              <c:idx val="6"/>
              <c:layout>
                <c:manualLayout>
                  <c:x val="2.8248587570621469E-3"/>
                  <c:y val="-1.41673432689425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B9-4E74-96FD-1128074BA1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и начисления на неё</c:v>
                </c:pt>
                <c:pt idx="1">
                  <c:v>Медикаменты и продукты питания</c:v>
                </c:pt>
                <c:pt idx="2">
                  <c:v>Коммунальные услуги</c:v>
                </c:pt>
                <c:pt idx="3">
                  <c:v>Транспорт, связь, предметы снабжения и прочее расходы</c:v>
                </c:pt>
                <c:pt idx="4">
                  <c:v>Ремонт оборудования и зданий, благоустройство и прочее</c:v>
                </c:pt>
                <c:pt idx="5">
                  <c:v>Субсидии и трансферты организациям</c:v>
                </c:pt>
                <c:pt idx="6">
                  <c:v>Соцпомощь, медикаменты и прочие трансферты населению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19822.400000000001</c:v>
                </c:pt>
                <c:pt idx="1">
                  <c:v>1327</c:v>
                </c:pt>
                <c:pt idx="2">
                  <c:v>2261.9</c:v>
                </c:pt>
                <c:pt idx="3">
                  <c:v>1820.1</c:v>
                </c:pt>
                <c:pt idx="4">
                  <c:v>2572.3000000000002</c:v>
                </c:pt>
                <c:pt idx="5">
                  <c:v>4088.3</c:v>
                </c:pt>
                <c:pt idx="6">
                  <c:v>1179.8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B9-4E74-96FD-1128074BA1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27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 и начисления на неё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187E-4"/>
                  <c:y val="-1.6440073018554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59.7</c:v>
                </c:pt>
                <c:pt idx="1">
                  <c:v>44.2</c:v>
                </c:pt>
                <c:pt idx="2">
                  <c:v>44.2</c:v>
                </c:pt>
                <c:pt idx="3">
                  <c:v>44.2</c:v>
                </c:pt>
                <c:pt idx="4">
                  <c:v>44.2</c:v>
                </c:pt>
                <c:pt idx="5">
                  <c:v>44.2</c:v>
                </c:pt>
                <c:pt idx="6">
                  <c:v>44.2</c:v>
                </c:pt>
                <c:pt idx="7">
                  <c:v>44.2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99-4F81-9C7D-9EF96F8727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Медикаменты и продукты питания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833133146492281E-3"/>
                  <c:y val="-3.05021387897447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 formatCode="0.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99-4F81-9C7D-9EF96F8727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248587570621469E-3"/>
                  <c:y val="-8.14756286952045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6.8</c:v>
                </c:pt>
                <c:pt idx="1">
                  <c:v>4.0999999999999996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4.0999999999999996</c:v>
                </c:pt>
                <c:pt idx="5">
                  <c:v>4.0999999999999996</c:v>
                </c:pt>
                <c:pt idx="6">
                  <c:v>4.0999999999999996</c:v>
                </c:pt>
                <c:pt idx="7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99-4F81-9C7D-9EF96F87278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Транспорт, связь, предметы снабжения и прочее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2.76816608996542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99-4F81-9C7D-9EF96F872783}"/>
                </c:ext>
              </c:extLst>
            </c:dLbl>
            <c:dLbl>
              <c:idx val="2"/>
              <c:layout>
                <c:manualLayout>
                  <c:x val="5.1788478947877939E-17"/>
                  <c:y val="5.5363321799307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99-4F81-9C7D-9EF96F872783}"/>
                </c:ext>
              </c:extLst>
            </c:dLbl>
            <c:dLbl>
              <c:idx val="7"/>
              <c:layout>
                <c:manualLayout>
                  <c:x val="-5.6497175141242938E-3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5.3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F99-4F81-9C7D-9EF96F87278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Ремонт оборудования и зданий, благоустройство и 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5.5363321799307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F99-4F81-9C7D-9EF96F87278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99-4F81-9C7D-9EF96F87278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F99-4F81-9C7D-9EF96F87278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F99-4F81-9C7D-9EF96F87278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F99-4F81-9C7D-9EF96F87278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F99-4F81-9C7D-9EF96F87278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F99-4F81-9C7D-9EF96F872783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0.0</c:formatCode>
                <c:ptCount val="8"/>
                <c:pt idx="0">
                  <c:v>7.9</c:v>
                </c:pt>
                <c:pt idx="1">
                  <c:v>39.200000000000003</c:v>
                </c:pt>
                <c:pt idx="2">
                  <c:v>39.200000000000003</c:v>
                </c:pt>
                <c:pt idx="3">
                  <c:v>39.200000000000003</c:v>
                </c:pt>
                <c:pt idx="4">
                  <c:v>39.200000000000003</c:v>
                </c:pt>
                <c:pt idx="5">
                  <c:v>39.200000000000003</c:v>
                </c:pt>
                <c:pt idx="6">
                  <c:v>39.200000000000003</c:v>
                </c:pt>
                <c:pt idx="7">
                  <c:v>39.200000000000003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F99-4F81-9C7D-9EF96F87278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Субсидии организациям, трансферты другим бюджетам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1.1073100291529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F99-4F81-9C7D-9EF96F87278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Соцпомощь, медикаменты и прочие трансферты населению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2.7681660899653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F99-4F81-9C7D-9EF96F872783}"/>
                </c:ext>
              </c:extLst>
            </c:dLbl>
            <c:dLbl>
              <c:idx val="1"/>
              <c:layout>
                <c:manualLayout>
                  <c:x val="0"/>
                  <c:y val="-2.2145328719723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F99-4F81-9C7D-9EF96F872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 formatCode="0.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F99-4F81-9C7D-9EF96F872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819456"/>
        <c:axId val="28788992"/>
      </c:barChart>
      <c:valAx>
        <c:axId val="28788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819456"/>
        <c:crosses val="autoZero"/>
        <c:crossBetween val="between"/>
        <c:majorUnit val="20"/>
        <c:minorUnit val="20"/>
      </c:valAx>
      <c:catAx>
        <c:axId val="28819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788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3759550990382272"/>
          <c:w val="0.97576560345211083"/>
          <c:h val="0.26240449009617745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6E-3"/>
                  <c:y val="9.3749999999999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E5-4CED-893F-3BC7C8DF8886}"/>
                </c:ext>
              </c:extLst>
            </c:dLbl>
            <c:dLbl>
              <c:idx val="1"/>
              <c:layout>
                <c:manualLayout>
                  <c:x val="0"/>
                  <c:y val="1.24995078740157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01.01.2021</c:v>
                </c:pt>
                <c:pt idx="1">
                  <c:v>01.01.2022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942.5</c:v>
                </c:pt>
                <c:pt idx="1">
                  <c:v>1221.5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E5-4CED-893F-3BC7C8DF88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
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2E-2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E5-4CED-893F-3BC7C8DF8886}"/>
                </c:ext>
              </c:extLst>
            </c:dLbl>
            <c:dLbl>
              <c:idx val="1"/>
              <c:layout>
                <c:manualLayout>
                  <c:x val="6.2500000000000003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01.01.2021</c:v>
                </c:pt>
                <c:pt idx="1">
                  <c:v>01.01.2022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E5-4CED-893F-3BC7C8DF8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55104"/>
        <c:axId val="27856896"/>
      </c:barChart>
      <c:catAx>
        <c:axId val="278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6896"/>
        <c:crosses val="autoZero"/>
        <c:auto val="1"/>
        <c:lblAlgn val="ctr"/>
        <c:lblOffset val="100"/>
        <c:noMultiLvlLbl val="0"/>
      </c:catAx>
      <c:valAx>
        <c:axId val="278568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6793"/>
          <c:y val="0.33255290354330708"/>
          <c:w val="0.32746358267716541"/>
          <c:h val="0.445409940944881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0.7425</cdr:x>
      <cdr:y>0.01531</cdr:y>
    </cdr:from>
    <cdr:to>
      <cdr:x>1</cdr:x>
      <cdr:y>0.08137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71338"/>
          <a:ext cx="1157668" cy="307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0.02391</cdr:x>
      <cdr:y>0.01744</cdr:y>
    </cdr:from>
    <cdr:to>
      <cdr:x>0.56488</cdr:x>
      <cdr:y>0.08349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7504" y="81252"/>
          <a:ext cx="243207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0.69661</cdr:x>
      <cdr:y>0</cdr:y>
    </cdr:from>
    <cdr:to>
      <cdr:x>0.95882</cdr:x>
      <cdr:y>0.06708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31840" y="0"/>
          <a:ext cx="117882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0.84227</cdr:x>
      <cdr:y>0.11019</cdr:y>
    </cdr:from>
    <cdr:to>
      <cdr:x>1</cdr:x>
      <cdr:y>0.1935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61545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14.06.2022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14.06.2022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14.06.2022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14940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2021 год.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3317589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Берестовицкого района.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499742"/>
            <a:ext cx="2029941" cy="2040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6 сельских бюджетов:</a:t>
            </a: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Берестовицкий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Конюховский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Малоберестовицкий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Олекшицкий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Пограничный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Эйсмонтовский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979910"/>
              </p:ext>
            </p:extLst>
          </p:nvPr>
        </p:nvGraphicFramePr>
        <p:xfrm>
          <a:off x="107506" y="555526"/>
          <a:ext cx="8928988" cy="3671818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31519"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33 568,6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33 632,7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34 353,6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33 071,8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-785,0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33 017,7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33 076,7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33 802,7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32 522,0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-785,0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Олекшицкий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Пограничный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Эйсмонтовский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0106467"/>
              </p:ext>
            </p:extLst>
          </p:nvPr>
        </p:nvGraphicFramePr>
        <p:xfrm>
          <a:off x="4648200" y="555526"/>
          <a:ext cx="44958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5647787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91901"/>
              </p:ext>
            </p:extLst>
          </p:nvPr>
        </p:nvGraphicFramePr>
        <p:xfrm>
          <a:off x="107504" y="23725"/>
          <a:ext cx="8928989" cy="4804986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18 143,0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(59,2)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21 969,4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(64,5)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12 514,6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(40,8)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11 663,3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(35,5)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30 657,6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33 632,7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17 577,5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(58,4)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21 380,5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(64,6)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12 514,6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(41,6)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11 696,2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(35,4)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30 092,1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33 076,7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(68,7)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(62,7)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(31,3)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(37,3)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59462273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5490011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7616325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3221886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312907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213921"/>
              </p:ext>
            </p:extLst>
          </p:nvPr>
        </p:nvGraphicFramePr>
        <p:xfrm>
          <a:off x="107504" y="51470"/>
          <a:ext cx="8928989" cy="4962265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722,0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,3)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761,9</a:t>
                      </a: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526,0</a:t>
                      </a: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,7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29 483,9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33 071,8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(83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,3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43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28 925,0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32 522,0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408,9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458,8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49,2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407,9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(4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474,4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 (5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(49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51,7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980828"/>
              </p:ext>
            </p:extLst>
          </p:nvPr>
        </p:nvGraphicFramePr>
        <p:xfrm>
          <a:off x="107504" y="47649"/>
          <a:ext cx="8958116" cy="4856910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Берестовицкого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01.01.2022 года.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1 221,5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1 221,5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7940</TotalTime>
  <Words>891</Words>
  <Application>Microsoft Office PowerPoint</Application>
  <PresentationFormat>Экран (16:9)</PresentationFormat>
  <Paragraphs>456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Цумарева Людмила Геннадьевна</cp:lastModifiedBy>
  <cp:revision>446</cp:revision>
  <cp:lastPrinted>2020-04-21T08:27:53Z</cp:lastPrinted>
  <dcterms:created xsi:type="dcterms:W3CDTF">2013-10-16T05:53:51Z</dcterms:created>
  <dcterms:modified xsi:type="dcterms:W3CDTF">2022-06-14T13:28:27Z</dcterms:modified>
</cp:coreProperties>
</file>