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95" r:id="rId5"/>
    <p:sldId id="285" r:id="rId6"/>
    <p:sldId id="297" r:id="rId7"/>
    <p:sldId id="298" r:id="rId8"/>
    <p:sldId id="296" r:id="rId9"/>
    <p:sldId id="282" r:id="rId10"/>
    <p:sldId id="291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>
        <p:scale>
          <a:sx n="115" d="100"/>
          <a:sy n="115" d="100"/>
        </p:scale>
        <p:origin x="-696" y="-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27.5</c:v>
                </c:pt>
                <c:pt idx="1">
                  <c:v>88.6</c:v>
                </c:pt>
                <c:pt idx="2">
                  <c:v>90.8</c:v>
                </c:pt>
                <c:pt idx="3">
                  <c:v>91.8</c:v>
                </c:pt>
                <c:pt idx="4">
                  <c:v>91.6</c:v>
                </c:pt>
                <c:pt idx="5">
                  <c:v>94.3</c:v>
                </c:pt>
                <c:pt idx="6">
                  <c:v>76.3</c:v>
                </c:pt>
                <c:pt idx="7">
                  <c:v>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248587570621469E-3"/>
                  <c:y val="8.304319074170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1.38405317902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-2.7681063580569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</c:v>
                </c:pt>
                <c:pt idx="1">
                  <c:v>6.2</c:v>
                </c:pt>
                <c:pt idx="2">
                  <c:v>5.7</c:v>
                </c:pt>
                <c:pt idx="3">
                  <c:v>6</c:v>
                </c:pt>
                <c:pt idx="4">
                  <c:v>7.6</c:v>
                </c:pt>
                <c:pt idx="5">
                  <c:v>4.9000000000000004</c:v>
                </c:pt>
                <c:pt idx="6">
                  <c:v>5.9</c:v>
                </c:pt>
                <c:pt idx="7">
                  <c:v>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6.9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4.2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788478947877939E-17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248587570621469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6497175141242938E-3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11.5</c:v>
                </c:pt>
                <c:pt idx="1">
                  <c:v>5.2</c:v>
                </c:pt>
                <c:pt idx="2">
                  <c:v>3.5</c:v>
                </c:pt>
                <c:pt idx="3">
                  <c:v>2.2000000000000002</c:v>
                </c:pt>
                <c:pt idx="4">
                  <c:v>0.8</c:v>
                </c:pt>
                <c:pt idx="5">
                  <c:v>0.8</c:v>
                </c:pt>
                <c:pt idx="6">
                  <c:v>17.8</c:v>
                </c:pt>
                <c:pt idx="7">
                  <c:v>3.7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Дотации,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497175141242938E-3"/>
                  <c:y val="-8.30431907417086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45.9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3593984"/>
        <c:axId val="24525824"/>
      </c:barChart>
      <c:valAx>
        <c:axId val="245258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93984"/>
        <c:crosses val="autoZero"/>
        <c:crossBetween val="between"/>
        <c:majorUnit val="20"/>
        <c:minorUnit val="20"/>
      </c:valAx>
      <c:catAx>
        <c:axId val="73593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5258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3"/>
          <c:y val="1.6183934452125123E-2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</c:dPt>
          <c:dLbls>
            <c:dLbl>
              <c:idx val="0"/>
              <c:layout>
                <c:manualLayout>
                  <c:x val="2.8248587570621469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3.543441606829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5423728813559324E-2"/>
                  <c:y val="1.362862156472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8248587570621469E-3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3898305084745714E-2"/>
                  <c:y val="2.18057945035661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1073446327683614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5156.8</c:v>
                </c:pt>
                <c:pt idx="1">
                  <c:v>725.6</c:v>
                </c:pt>
                <c:pt idx="2">
                  <c:v>1217.0999999999999</c:v>
                </c:pt>
                <c:pt idx="3">
                  <c:v>729.9</c:v>
                </c:pt>
                <c:pt idx="4">
                  <c:v>2030.3</c:v>
                </c:pt>
                <c:pt idx="5">
                  <c:v>8053.8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3931E-2"/>
                  <c:y val="6.9988798692420594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55878820232217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019478435376671E-2"/>
                  <c:y val="-5.80843751047061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0.163540861967077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5172605542951199E-2"/>
                  <c:y val="-8.883551348109140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7519462609546691E-2"/>
                  <c:y val="-3.0931462123793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экономика, охрана окружающей среды и прочие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1713.3</c:v>
                </c:pt>
                <c:pt idx="1">
                  <c:v>2475.5</c:v>
                </c:pt>
                <c:pt idx="2">
                  <c:v>3560.2</c:v>
                </c:pt>
                <c:pt idx="3">
                  <c:v>1077.9000000000001</c:v>
                </c:pt>
                <c:pt idx="4">
                  <c:v>6150.6</c:v>
                </c:pt>
                <c:pt idx="5">
                  <c:v>948.4</c:v>
                </c:pt>
                <c:pt idx="6">
                  <c:v>691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66E-2"/>
          <c:w val="0.8289558180227472"/>
          <c:h val="0.484482701486466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8.6</c:v>
                </c:pt>
                <c:pt idx="1">
                  <c:v>80</c:v>
                </c:pt>
                <c:pt idx="2">
                  <c:v>77</c:v>
                </c:pt>
                <c:pt idx="3">
                  <c:v>79.7</c:v>
                </c:pt>
                <c:pt idx="4">
                  <c:v>83.1</c:v>
                </c:pt>
                <c:pt idx="5">
                  <c:v>77.3</c:v>
                </c:pt>
                <c:pt idx="6">
                  <c:v>84.9</c:v>
                </c:pt>
                <c:pt idx="7">
                  <c:v>76.5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14.8</c:v>
                </c:pt>
                <c:pt idx="1">
                  <c:v>20</c:v>
                </c:pt>
                <c:pt idx="2">
                  <c:v>23</c:v>
                </c:pt>
                <c:pt idx="3">
                  <c:v>20.3</c:v>
                </c:pt>
                <c:pt idx="4">
                  <c:v>16.899999999999999</c:v>
                </c:pt>
                <c:pt idx="5">
                  <c:v>22.7</c:v>
                </c:pt>
                <c:pt idx="6">
                  <c:v>15.1</c:v>
                </c:pt>
                <c:pt idx="7">
                  <c:v>23.5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0.0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 formatCode="0.0">
                  <c:v>6.6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37.9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2.811951102163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5.8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экономика, охрана окружающей среды и прочие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469E-3"/>
                  <c:y val="-8.435853306489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 formatCode="0.0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3684736"/>
        <c:axId val="83683200"/>
      </c:barChart>
      <c:valAx>
        <c:axId val="83683200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684736"/>
        <c:crosses val="autoZero"/>
        <c:crossBetween val="between"/>
        <c:majorUnit val="20"/>
        <c:minorUnit val="20"/>
      </c:valAx>
      <c:catAx>
        <c:axId val="83684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6832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633E-2"/>
          <c:y val="0.75143632562185181"/>
          <c:w val="0.96140551181102363"/>
          <c:h val="0.2457834310306827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84"/>
          <c:y val="1.0367013894399741E-3"/>
          <c:w val="0.73764824947728991"/>
          <c:h val="0.737478026319374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6.4971751412429377E-2"/>
                  <c:y val="-4.937144102661907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"/>
                  <c:y val="-0.1096274418984824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6939365630143689E-2"/>
                  <c:y val="1.461635288668501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2269006628408738E-2"/>
                  <c:y val="6.28787837506470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3499265981582812E-3"/>
                  <c:y val="7.08511020897474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4977757017660926E-2"/>
                  <c:y val="2.214532871972318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8248587570621469E-3"/>
                  <c:y val="-1.416734326894259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и начисления</c:v>
                </c:pt>
                <c:pt idx="1">
                  <c:v>Медикаменты</c:v>
                </c:pt>
                <c:pt idx="2">
                  <c:v>Продукты питания</c:v>
                </c:pt>
                <c:pt idx="3">
                  <c:v>Коммунальные услуги</c:v>
                </c:pt>
                <c:pt idx="4">
                  <c:v>Транспорт, связь, предметы снабжения и прочее расходы</c:v>
                </c:pt>
                <c:pt idx="5">
                  <c:v>Ремонт оборудования и зданий, благоустройство и прочее</c:v>
                </c:pt>
                <c:pt idx="6">
                  <c:v>Субсидии и трансферты организациям</c:v>
                </c:pt>
                <c:pt idx="7">
                  <c:v>Соцпомощь, медикаменты и прочие трансферты населению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9917.5</c:v>
                </c:pt>
                <c:pt idx="1">
                  <c:v>236.2</c:v>
                </c:pt>
                <c:pt idx="2">
                  <c:v>388.4</c:v>
                </c:pt>
                <c:pt idx="3">
                  <c:v>1093.9000000000001</c:v>
                </c:pt>
                <c:pt idx="4">
                  <c:v>819.8</c:v>
                </c:pt>
                <c:pt idx="5">
                  <c:v>1155.2</c:v>
                </c:pt>
                <c:pt idx="6">
                  <c:v>2281.9</c:v>
                </c:pt>
                <c:pt idx="7">
                  <c:v>724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27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78390201224848"/>
          <c:y val="4.4255045909152926E-2"/>
          <c:w val="0.7891161417322835"/>
          <c:h val="0.457691346986709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59.6</c:v>
                </c:pt>
                <c:pt idx="1">
                  <c:v>63.5</c:v>
                </c:pt>
                <c:pt idx="2">
                  <c:v>62.9</c:v>
                </c:pt>
                <c:pt idx="3">
                  <c:v>66.8</c:v>
                </c:pt>
                <c:pt idx="4">
                  <c:v>64.7</c:v>
                </c:pt>
                <c:pt idx="5">
                  <c:v>65.900000000000006</c:v>
                </c:pt>
                <c:pt idx="6">
                  <c:v>64.400000000000006</c:v>
                </c:pt>
                <c:pt idx="7">
                  <c:v>54.9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Медикаменты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Продукты питания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Коммунальные услуги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6.6</c:v>
                </c:pt>
                <c:pt idx="1">
                  <c:v>4.5</c:v>
                </c:pt>
                <c:pt idx="2">
                  <c:v>3.3</c:v>
                </c:pt>
                <c:pt idx="3">
                  <c:v>4.5</c:v>
                </c:pt>
                <c:pt idx="4">
                  <c:v>2</c:v>
                </c:pt>
                <c:pt idx="5">
                  <c:v>2.4</c:v>
                </c:pt>
                <c:pt idx="6">
                  <c:v>10.8</c:v>
                </c:pt>
                <c:pt idx="7">
                  <c:v>3.2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Транспорт, связь, предметы снабжения и прочее 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Лист1!$F$2:$F$9</c:f>
              <c:numCache>
                <c:formatCode>0.0</c:formatCode>
                <c:ptCount val="8"/>
                <c:pt idx="0">
                  <c:v>4.8</c:v>
                </c:pt>
                <c:pt idx="1">
                  <c:v>10.199999999999999</c:v>
                </c:pt>
                <c:pt idx="2">
                  <c:v>10.7</c:v>
                </c:pt>
                <c:pt idx="3">
                  <c:v>8</c:v>
                </c:pt>
                <c:pt idx="4">
                  <c:v>15.9</c:v>
                </c:pt>
                <c:pt idx="5">
                  <c:v>8.6999999999999993</c:v>
                </c:pt>
                <c:pt idx="6">
                  <c:v>7.4</c:v>
                </c:pt>
                <c:pt idx="7">
                  <c:v>10.6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Ремонт оборудования и зданий, благоустройство и прочее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Лист1!$G$2:$G$9</c:f>
              <c:numCache>
                <c:formatCode>0.0</c:formatCode>
                <c:ptCount val="8"/>
                <c:pt idx="0">
                  <c:v>6.6</c:v>
                </c:pt>
                <c:pt idx="1">
                  <c:v>20.7</c:v>
                </c:pt>
                <c:pt idx="2">
                  <c:v>23.1</c:v>
                </c:pt>
                <c:pt idx="3">
                  <c:v>20.7</c:v>
                </c:pt>
                <c:pt idx="4">
                  <c:v>17.399999999999999</c:v>
                </c:pt>
                <c:pt idx="5">
                  <c:v>23</c:v>
                </c:pt>
                <c:pt idx="6">
                  <c:v>17.399999999999999</c:v>
                </c:pt>
                <c:pt idx="7">
                  <c:v>23.5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Субсидии организациям, трансферты другим бюджетам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Лист1!$H$2:$H$9</c:f>
              <c:numCache>
                <c:formatCode>0.0</c:formatCode>
                <c:ptCount val="8"/>
                <c:pt idx="0">
                  <c:v>14.1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Соцпомощь, медикаменты и прочие трансферты населению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Берестовицкий</c:v>
                </c:pt>
                <c:pt idx="3">
                  <c:v>Конюховский</c:v>
                </c:pt>
                <c:pt idx="4">
                  <c:v>Малоберестовицкий</c:v>
                </c:pt>
                <c:pt idx="5">
                  <c:v>Олекшицкий</c:v>
                </c:pt>
                <c:pt idx="6">
                  <c:v>Пограничный</c:v>
                </c:pt>
                <c:pt idx="7">
                  <c:v>Эйсмонтовский</c:v>
                </c:pt>
              </c:strCache>
            </c:strRef>
          </c:cat>
          <c:val>
            <c:numRef>
              <c:f>Лист1!$I$2:$I$9</c:f>
              <c:numCache>
                <c:formatCode>0.0</c:formatCode>
                <c:ptCount val="8"/>
                <c:pt idx="0">
                  <c:v>4.4000000000000004</c:v>
                </c:pt>
                <c:pt idx="1">
                  <c:v>1.1000000000000001</c:v>
                </c:pt>
                <c:pt idx="7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594304"/>
        <c:axId val="89134976"/>
      </c:barChart>
      <c:catAx>
        <c:axId val="88594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134976"/>
        <c:crosses val="autoZero"/>
        <c:auto val="1"/>
        <c:lblAlgn val="ctr"/>
        <c:lblOffset val="100"/>
        <c:noMultiLvlLbl val="0"/>
      </c:catAx>
      <c:valAx>
        <c:axId val="89134976"/>
        <c:scaling>
          <c:orientation val="minMax"/>
          <c:max val="1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59430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7.7777777777777779E-2"/>
          <c:y val="0.73658678100616948"/>
          <c:w val="0.90555555555555556"/>
          <c:h val="0.2631427292308108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6E-3"/>
                  <c:y val="9.3749999999999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1.24995078740157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01.01.2018</c:v>
                </c:pt>
                <c:pt idx="1">
                  <c:v>01.10.2018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641.6</c:v>
                </c:pt>
                <c:pt idx="1">
                  <c:v>636.6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
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2E-2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500000000000003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01.01.2018</c:v>
                </c:pt>
                <c:pt idx="1">
                  <c:v>01.10.2018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338.6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28768"/>
        <c:axId val="28130688"/>
      </c:barChart>
      <c:catAx>
        <c:axId val="2812876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130688"/>
        <c:crosses val="autoZero"/>
        <c:auto val="1"/>
        <c:lblAlgn val="ctr"/>
        <c:lblOffset val="100"/>
        <c:noMultiLvlLbl val="0"/>
      </c:catAx>
      <c:valAx>
        <c:axId val="281306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12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6793"/>
          <c:y val="0.33255290354330708"/>
          <c:w val="0.32746358267716541"/>
          <c:h val="0.4454099409448819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1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74367" y="0"/>
          <a:ext cx="1157689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0.69661</cdr:x>
      <cdr:y>0</cdr:y>
    </cdr:from>
    <cdr:to>
      <cdr:x>0.95882</cdr:x>
      <cdr:y>0.06708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131840" y="0"/>
          <a:ext cx="117882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руб.; 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0.11025</cdr:x>
      <cdr:y>0.01569</cdr:y>
    </cdr:from>
    <cdr:to>
      <cdr:x>0.17623</cdr:x>
      <cdr:y>0.07271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04056" y="72008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0.11025</cdr:x>
      <cdr:y>0.10986</cdr:y>
    </cdr:from>
    <cdr:to>
      <cdr:x>0.17623</cdr:x>
      <cdr:y>0.16688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056" y="504056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0.11025</cdr:x>
      <cdr:y>0.20403</cdr:y>
    </cdr:from>
    <cdr:to>
      <cdr:x>0.17623</cdr:x>
      <cdr:y>0.26105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04056" y="936104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0.11025</cdr:x>
      <cdr:y>0.28251</cdr:y>
    </cdr:from>
    <cdr:to>
      <cdr:x>0.17623</cdr:x>
      <cdr:y>0.33953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04056" y="1296144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0.11025</cdr:x>
      <cdr:y>0.37668</cdr:y>
    </cdr:from>
    <cdr:to>
      <cdr:x>0.17623</cdr:x>
      <cdr:y>0.4337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04056" y="1728192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0.11025</cdr:x>
      <cdr:y>0.47085</cdr:y>
    </cdr:from>
    <cdr:to>
      <cdr:x>0.17623</cdr:x>
      <cdr:y>0.52787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04056" y="2160240"/>
          <a:ext cx="301668" cy="26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0.84227</cdr:x>
      <cdr:y>0.11019</cdr:y>
    </cdr:from>
    <cdr:to>
      <cdr:x>1</cdr:x>
      <cdr:y>0.1935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61545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9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1261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Берестовицкого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9 месяцев 2018 года.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163687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Берестовицкого района.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499742"/>
            <a:ext cx="2029941" cy="2040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6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Берестовицкий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Конюховский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Малоберестовицкий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Олекшицкий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Пограничный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Эйсмонтовский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83178"/>
              </p:ext>
            </p:extLst>
          </p:nvPr>
        </p:nvGraphicFramePr>
        <p:xfrm>
          <a:off x="107506" y="555526"/>
          <a:ext cx="8928988" cy="3671818"/>
        </p:xfrm>
        <a:graphic>
          <a:graphicData uri="http://schemas.openxmlformats.org/drawingml/2006/table">
            <a:tbl>
              <a:tblPr/>
              <a:tblGrid>
                <a:gridCol w="1584174"/>
                <a:gridCol w="925806"/>
                <a:gridCol w="226322"/>
                <a:gridCol w="596486"/>
                <a:gridCol w="267610"/>
                <a:gridCol w="432048"/>
                <a:gridCol w="1080120"/>
                <a:gridCol w="195514"/>
                <a:gridCol w="740590"/>
                <a:gridCol w="82218"/>
                <a:gridCol w="349830"/>
                <a:gridCol w="1152128"/>
                <a:gridCol w="473334"/>
                <a:gridCol w="390762"/>
                <a:gridCol w="432046"/>
              </a:tblGrid>
              <a:tr h="231519">
                <a:tc gridSpan="15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22 899,9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16 616,9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22 355,7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22 424,6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16 220,6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Олекшицкий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Пограничный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Эйсмонтовский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828226"/>
              </p:ext>
            </p:extLst>
          </p:nvPr>
        </p:nvGraphicFramePr>
        <p:xfrm>
          <a:off x="4648200" y="555526"/>
          <a:ext cx="44958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410743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733075"/>
              </p:ext>
            </p:extLst>
          </p:nvPr>
        </p:nvGraphicFramePr>
        <p:xfrm>
          <a:off x="107504" y="23725"/>
          <a:ext cx="8928989" cy="4647727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неналоговые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8 176,0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9 859,8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6 417,9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8 053,8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14 593,9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7 889,5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(55,1)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9 475,7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(54,1)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6 417,9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(44,9)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8 053,8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(45,9)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14 307,5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826430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4721592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0630964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8708045"/>
              </p:ext>
            </p:extLst>
          </p:nvPr>
        </p:nvGraphicFramePr>
        <p:xfrm>
          <a:off x="4574058" y="555526"/>
          <a:ext cx="4572000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3129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73479"/>
              </p:ext>
            </p:extLst>
          </p:nvPr>
        </p:nvGraphicFramePr>
        <p:xfrm>
          <a:off x="107504" y="51470"/>
          <a:ext cx="8928989" cy="4911676"/>
        </p:xfrm>
        <a:graphic>
          <a:graphicData uri="http://schemas.openxmlformats.org/drawingml/2006/table">
            <a:tbl>
              <a:tblPr/>
              <a:tblGrid>
                <a:gridCol w="1582352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  <a:gridCol w="816293"/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2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янв.-сент.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янв.-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сент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12 370,7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rtl="0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14 439,0 (86,9)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1 855,7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(13,0)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2 177,9 (13,1)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14 226,4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16 616,9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12 160,6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(87,2)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14 164,9 (87,3)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1 781,3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(12,8)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2 055,7 (12,7)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13 941,9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16 220,6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210,1 (69,8)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274,0 (69,1)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 (30,2)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122,3 (30,9)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Берестовицкий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35,2 (63,5)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42,2 (66,2)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 (36,5)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 (33,8)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Конюховский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 (72,3)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 (71,4)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 (27,7)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 (28,6)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Малоберестовицкий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 (72,4)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 (66,7)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 (27,6)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23,2 (33,3)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Олекшицкий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 (67,5)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46,4 (68,3)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 (32,5)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 (31,7)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Пограничный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 (71,7)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 (75,1)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 (28,3)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18,9 (24,9)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Эйсмонтовский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 (72,8)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36,9 (65,9)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 (27,2)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 (34,1)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42897"/>
              </p:ext>
            </p:extLst>
          </p:nvPr>
        </p:nvGraphicFramePr>
        <p:xfrm>
          <a:off x="107504" y="47649"/>
          <a:ext cx="8958116" cy="4848774"/>
        </p:xfrm>
        <a:graphic>
          <a:graphicData uri="http://schemas.openxmlformats.org/drawingml/2006/table">
            <a:tbl>
              <a:tblPr/>
              <a:tblGrid>
                <a:gridCol w="288032"/>
                <a:gridCol w="5184576"/>
                <a:gridCol w="972108"/>
                <a:gridCol w="972108"/>
                <a:gridCol w="652864"/>
                <a:gridCol w="888428"/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Берестовицкого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01.10.2018 года.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01.01.2018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980,2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-343,6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980,2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-343,6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6668</TotalTime>
  <Words>997</Words>
  <Application>Microsoft Office PowerPoint</Application>
  <PresentationFormat>Экран (16:9)</PresentationFormat>
  <Paragraphs>482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Давыдик Александр</cp:lastModifiedBy>
  <cp:revision>379</cp:revision>
  <cp:lastPrinted>2018-10-22T05:02:48Z</cp:lastPrinted>
  <dcterms:created xsi:type="dcterms:W3CDTF">2013-10-16T05:53:51Z</dcterms:created>
  <dcterms:modified xsi:type="dcterms:W3CDTF">2018-10-22T06:31:57Z</dcterms:modified>
</cp:coreProperties>
</file>